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56"/>
  </p:notesMasterIdLst>
  <p:sldIdLst>
    <p:sldId id="342" r:id="rId2"/>
    <p:sldId id="260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83" r:id="rId22"/>
    <p:sldId id="284" r:id="rId23"/>
    <p:sldId id="285" r:id="rId24"/>
    <p:sldId id="289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27" r:id="rId54"/>
    <p:sldId id="340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11A10E-2C9A-4336-95DF-EE91220AE1D7}">
  <a:tblStyle styleId="{F011A10E-2C9A-4336-95DF-EE91220AE1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87"/>
    <p:restoredTop sz="94741"/>
  </p:normalViewPr>
  <p:slideViewPr>
    <p:cSldViewPr snapToGrid="0" snapToObjects="1">
      <p:cViewPr varScale="1">
        <p:scale>
          <a:sx n="48" d="100"/>
          <a:sy n="48" d="100"/>
        </p:scale>
        <p:origin x="208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5efe96c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5efe96c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f783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f783e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5efe9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5efe9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5efe96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5efe96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d2629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d2629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8d2629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8d2629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d262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d262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5c0633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5c0633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10fce02a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10fce02a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f783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f783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5efe96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5efe96c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f783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f783e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68e5c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68e5c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f783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f783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43ddb61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43ddb61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85c06335a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85c06335a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85c06335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85c06335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85c06335a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85c06335a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85c06335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85c06335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88d2629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f88d2629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f868e5ce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f868e5ce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7f78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7f78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43ddb61a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43ddb61a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f496796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f496796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868e5ce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f868e5ce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85c06335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85c06335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85c06335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85c06335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f868e5c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f868e5c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f868e5ce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f868e5ce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868e5ce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f868e5ce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10fce02a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10fce02a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43ddb61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f43ddb61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49679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49679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f43ddb61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f43ddb61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f477c82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f477c82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f4967968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f4967968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43ddb61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f43ddb61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868e5ce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f868e5ce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f868e5ce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f868e5ce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f868e5ce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f868e5ce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f868e5ce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f868e5ce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85c06335a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85c06335a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f868e5ce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f868e5ce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7f783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7f783e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f868e5ce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f868e5ce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f868e5ce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f868e5ce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f868e5ce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f868e5ce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55efe96c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55efe96c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43ddb61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43ddb61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47570ac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47570ac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43ddb61a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43ddb61a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68e5c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68e5c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1126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http://query.wikidata.or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Wikidata_Query_Service/User_Manual/SPARQL_Federation_endpoint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wiki/Wikidata:SPARQL_query_servic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7nvjgm9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tinyurl.com/y7nvjgm9" TargetMode="External"/><Relationship Id="rId4" Type="http://schemas.openxmlformats.org/officeDocument/2006/relationships/hyperlink" Target="https://query.wikidat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reasonator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sqid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sqid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scholia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quickstatement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ryloki.github.io/wikidata-graph-builder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hay/vizquery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ikidata-onepag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iki/Main_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A58E-8836-204A-BE53-95DD2544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dirty="0"/>
            </a:br>
            <a:r>
              <a:rPr lang="en-US" sz="6600" dirty="0" err="1"/>
              <a:t>Wikidata</a:t>
            </a:r>
            <a:br>
              <a:rPr lang="en-US" sz="2800" dirty="0"/>
            </a:br>
            <a:r>
              <a:rPr lang="en-US" sz="1800" dirty="0"/>
              <a:t>Slides adapted from  Andrew </a:t>
            </a:r>
            <a:r>
              <a:rPr lang="en-US" sz="1800" dirty="0" err="1"/>
              <a:t>Lih</a:t>
            </a:r>
            <a:br>
              <a:rPr lang="en-US" sz="1800" dirty="0"/>
            </a:br>
            <a:r>
              <a:rPr lang="en-US" sz="1800" dirty="0" err="1"/>
              <a:t>WikiCite</a:t>
            </a:r>
            <a:r>
              <a:rPr lang="en-US" sz="1800" dirty="0"/>
              <a:t> 2018</a:t>
            </a:r>
            <a:br>
              <a:rPr lang="en-US" sz="1800" dirty="0"/>
            </a:br>
            <a:r>
              <a:rPr lang="en-US" sz="1800" dirty="0"/>
              <a:t>Licensed via CC-BY-SA 4.0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5224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 descr="Bb-forthrailbridge.jpg"/>
          <p:cNvPicPr preferRelativeResize="0"/>
          <p:nvPr/>
        </p:nvPicPr>
        <p:blipFill rotWithShape="1">
          <a:blip r:embed="rId3">
            <a:alphaModFix/>
          </a:blip>
          <a:srcRect l="27120" t="12258" r="33216" b="3954"/>
          <a:stretch/>
        </p:blipFill>
        <p:spPr>
          <a:xfrm>
            <a:off x="30599" y="0"/>
            <a:ext cx="4594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Wikidata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capabilities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Launched in 2012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Provides power of searching, sorting and querying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strike="sngStrike"/>
              <a:t>Sum</a:t>
            </a:r>
            <a:r>
              <a:rPr lang="en" sz="2400"/>
              <a:t> </a:t>
            </a:r>
            <a:r>
              <a:rPr lang="en" sz="2400" b="1"/>
              <a:t>Interconnected mesh</a:t>
            </a:r>
            <a:r>
              <a:rPr lang="en" sz="2400"/>
              <a:t> of all human knowledge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Bb-forthrailbridge.jpg"/>
          <p:cNvPicPr preferRelativeResize="0"/>
          <p:nvPr/>
        </p:nvPicPr>
        <p:blipFill rotWithShape="1">
          <a:blip r:embed="rId3">
            <a:alphaModFix/>
          </a:blip>
          <a:srcRect l="27120" t="12258" r="33216" b="3954"/>
          <a:stretch/>
        </p:blipFill>
        <p:spPr>
          <a:xfrm>
            <a:off x="-9150" y="0"/>
            <a:ext cx="4594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Fundamentals: Statements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Factual </a:t>
            </a:r>
            <a:r>
              <a:rPr lang="en" sz="2400" b="1"/>
              <a:t>claims</a:t>
            </a:r>
            <a:r>
              <a:rPr lang="en" sz="2400"/>
              <a:t> are stored as </a:t>
            </a:r>
            <a:r>
              <a:rPr lang="en" sz="2400" b="1"/>
              <a:t>statements</a:t>
            </a:r>
            <a:r>
              <a:rPr lang="en" sz="2400"/>
              <a:t> in Wikidata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subject - predicate - object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or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item - property - value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or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thing - relationship - thing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Moving to structured data</a:t>
            </a:r>
            <a:endParaRPr sz="1600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1878800" y="805200"/>
            <a:ext cx="7092301" cy="2053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187000" y="1897625"/>
            <a:ext cx="14769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1"/>
          <p:cNvSpPr/>
          <p:nvPr/>
        </p:nvSpPr>
        <p:spPr>
          <a:xfrm>
            <a:off x="5522625" y="1897625"/>
            <a:ext cx="4458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1"/>
          <p:cNvSpPr/>
          <p:nvPr/>
        </p:nvSpPr>
        <p:spPr>
          <a:xfrm>
            <a:off x="5220575" y="2315875"/>
            <a:ext cx="4458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1"/>
          <p:cNvSpPr/>
          <p:nvPr/>
        </p:nvSpPr>
        <p:spPr>
          <a:xfrm>
            <a:off x="3948900" y="1897625"/>
            <a:ext cx="12717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1878800" y="4013675"/>
            <a:ext cx="18297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United States Congress</a:t>
            </a:r>
            <a:endParaRPr sz="1200"/>
          </a:p>
        </p:txBody>
      </p:sp>
      <p:sp>
        <p:nvSpPr>
          <p:cNvPr id="256" name="Google Shape;256;p41"/>
          <p:cNvSpPr/>
          <p:nvPr/>
        </p:nvSpPr>
        <p:spPr>
          <a:xfrm>
            <a:off x="3792850" y="4013675"/>
            <a:ext cx="15177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instance of</a:t>
            </a:r>
            <a:endParaRPr sz="1200"/>
          </a:p>
        </p:txBody>
      </p:sp>
      <p:sp>
        <p:nvSpPr>
          <p:cNvPr id="257" name="Google Shape;257;p41"/>
          <p:cNvSpPr/>
          <p:nvPr/>
        </p:nvSpPr>
        <p:spPr>
          <a:xfrm>
            <a:off x="5394900" y="4013675"/>
            <a:ext cx="17286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bicameral legislature</a:t>
            </a:r>
            <a:endParaRPr sz="1200"/>
          </a:p>
        </p:txBody>
      </p:sp>
      <p:sp>
        <p:nvSpPr>
          <p:cNvPr id="258" name="Google Shape;258;p41"/>
          <p:cNvSpPr/>
          <p:nvPr/>
        </p:nvSpPr>
        <p:spPr>
          <a:xfrm>
            <a:off x="1878800" y="4587050"/>
            <a:ext cx="18297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United States Congress</a:t>
            </a:r>
            <a:endParaRPr sz="1200"/>
          </a:p>
        </p:txBody>
      </p:sp>
      <p:sp>
        <p:nvSpPr>
          <p:cNvPr id="259" name="Google Shape;259;p41"/>
          <p:cNvSpPr/>
          <p:nvPr/>
        </p:nvSpPr>
        <p:spPr>
          <a:xfrm>
            <a:off x="3792850" y="4587050"/>
            <a:ext cx="15177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country</a:t>
            </a:r>
            <a:endParaRPr sz="1200"/>
          </a:p>
        </p:txBody>
      </p:sp>
      <p:sp>
        <p:nvSpPr>
          <p:cNvPr id="260" name="Google Shape;260;p41"/>
          <p:cNvSpPr/>
          <p:nvPr/>
        </p:nvSpPr>
        <p:spPr>
          <a:xfrm>
            <a:off x="5394900" y="4587050"/>
            <a:ext cx="1728600" cy="36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United States</a:t>
            </a:r>
            <a:endParaRPr sz="1200"/>
          </a:p>
        </p:txBody>
      </p:sp>
      <p:sp>
        <p:nvSpPr>
          <p:cNvPr id="261" name="Google Shape;261;p41"/>
          <p:cNvSpPr txBox="1"/>
          <p:nvPr/>
        </p:nvSpPr>
        <p:spPr>
          <a:xfrm>
            <a:off x="286700" y="1231075"/>
            <a:ext cx="8937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244525" y="4182375"/>
            <a:ext cx="1011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</a:t>
            </a:r>
            <a:endParaRPr/>
          </a:p>
        </p:txBody>
      </p:sp>
      <p:cxnSp>
        <p:nvCxnSpPr>
          <p:cNvPr id="263" name="Google Shape;263;p41"/>
          <p:cNvCxnSpPr/>
          <p:nvPr/>
        </p:nvCxnSpPr>
        <p:spPr>
          <a:xfrm>
            <a:off x="733550" y="1821275"/>
            <a:ext cx="0" cy="2192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item for United States Congress (</a:t>
            </a:r>
            <a:r>
              <a:rPr lang="en" u="sng">
                <a:solidFill>
                  <a:schemeClr val="hlink"/>
                </a:solidFill>
                <a:hlinkClick r:id="rId3"/>
              </a:rPr>
              <a:t>Q11268</a:t>
            </a:r>
            <a:r>
              <a:rPr lang="en"/>
              <a:t>)</a:t>
            </a:r>
            <a:endParaRPr sz="1600" i="1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8839203" cy="342761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1571871" y="2344650"/>
            <a:ext cx="1490100" cy="661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2"/>
          <p:cNvSpPr/>
          <p:nvPr/>
        </p:nvSpPr>
        <p:spPr>
          <a:xfrm>
            <a:off x="6669127" y="2289125"/>
            <a:ext cx="2054400" cy="190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75" y="781375"/>
            <a:ext cx="8034628" cy="42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item for United States Congress (Q11268)</a:t>
            </a:r>
            <a:endParaRPr sz="1600" i="1"/>
          </a:p>
        </p:txBody>
      </p:sp>
      <p:sp>
        <p:nvSpPr>
          <p:cNvPr id="278" name="Google Shape;278;p43"/>
          <p:cNvSpPr/>
          <p:nvPr/>
        </p:nvSpPr>
        <p:spPr>
          <a:xfrm>
            <a:off x="794805" y="1095775"/>
            <a:ext cx="3164700" cy="30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794798" y="2455625"/>
            <a:ext cx="4247100" cy="30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794800" y="3815475"/>
            <a:ext cx="3442200" cy="30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Basics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059900" cy="3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 numbers</a:t>
            </a:r>
            <a:r>
              <a:rPr lang="en"/>
              <a:t> - item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Anyone can make a Q item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Corresponds to Wikipedia article / concept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Q1 - the Universe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Q2 - Earth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Q5 - human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Q146 - cat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Q729 - animal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Q571 - book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Q7075 - library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Q309331 - The Ohio State University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 numbers</a:t>
            </a:r>
            <a:r>
              <a:rPr lang="en"/>
              <a:t> - property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Controlled vocabulary for consistency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Proposal, discussion and approval process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P31 - instance of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P279 - subclass of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P214 - VIAF ID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P569 - date of birth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P625 - coordinate location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See: Wikidata:List_of_properties</a:t>
            </a:r>
            <a:endParaRPr sz="1200"/>
          </a:p>
        </p:txBody>
      </p:sp>
      <p:sp>
        <p:nvSpPr>
          <p:cNvPr id="288" name="Google Shape;288;p44"/>
          <p:cNvSpPr txBox="1"/>
          <p:nvPr/>
        </p:nvSpPr>
        <p:spPr>
          <a:xfrm>
            <a:off x="5421200" y="1097975"/>
            <a:ext cx="35256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"Triple"</a:t>
            </a:r>
            <a:b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item - property - value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item page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Any number of statements can be associated with an item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103" y="304800"/>
            <a:ext cx="5173103" cy="4838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statement triples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3831975" y="605600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Item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5762430" y="605600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Property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7063533" y="605600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Value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7063570" y="1041602"/>
            <a:ext cx="1584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Q5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3831975" y="1041602"/>
            <a:ext cx="17907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Q23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Underneath the surface...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5762430" y="1041602"/>
            <a:ext cx="1161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P31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3831975" y="1936800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5762430" y="1936800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"place of burial"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7063533" y="1936800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"Mount Vernon"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7063570" y="2372802"/>
            <a:ext cx="1584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Q731635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3831975" y="2372802"/>
            <a:ext cx="17907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Q23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5762430" y="2372802"/>
            <a:ext cx="1161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P119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3831975" y="3268000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5762430" y="3268000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"LCAuth ID"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7063525" y="3268000"/>
            <a:ext cx="1584600" cy="707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"n86140996"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3831975" y="3704002"/>
            <a:ext cx="17907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Q23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5762430" y="3704002"/>
            <a:ext cx="1161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P244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and languages</a:t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3831975" y="3565225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5762430" y="3565225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7063533" y="3565225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7063570" y="4001227"/>
            <a:ext cx="1584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Q5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3831975" y="4001227"/>
            <a:ext cx="17907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Q23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Labels and descriptions for different languages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Exciting for translation applications</a:t>
            </a:r>
            <a:endParaRPr sz="1600"/>
          </a:p>
        </p:txBody>
      </p:sp>
      <p:sp>
        <p:nvSpPr>
          <p:cNvPr id="330" name="Google Shape;330;p47"/>
          <p:cNvSpPr/>
          <p:nvPr/>
        </p:nvSpPr>
        <p:spPr>
          <a:xfrm>
            <a:off x="5762430" y="4001227"/>
            <a:ext cx="1161600" cy="271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P31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3831975" y="3121825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5762430" y="3121825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"ist ein(e)"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7063533" y="3121825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"Mensch"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3831975" y="2678425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5762430" y="2678425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</a:t>
            </a:r>
            <a:r>
              <a:rPr lang="en" sz="1100">
                <a:latin typeface="Ubuntu"/>
                <a:ea typeface="Ubuntu"/>
                <a:cs typeface="Ubuntu"/>
                <a:sym typeface="Ubuntu"/>
              </a:rPr>
              <a:t>instancia 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7063533" y="2678425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"ser humano"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3831975" y="2235025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5762430" y="2235025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"contoh"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7063533" y="2235025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"manusia"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3831975" y="1791625"/>
            <a:ext cx="17907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乔治·华盛顿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5762430" y="1791625"/>
            <a:ext cx="1161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性質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7063533" y="1791625"/>
            <a:ext cx="1584600" cy="443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200">
                <a:latin typeface="Ubuntu"/>
                <a:ea typeface="Ubuntu"/>
                <a:cs typeface="Ubuntu"/>
                <a:sym typeface="Ubuntu"/>
              </a:rPr>
            </a:br>
            <a:r>
              <a:rPr lang="en" sz="1200">
                <a:latin typeface="Ubuntu"/>
                <a:ea typeface="Ubuntu"/>
                <a:cs typeface="Ubuntu"/>
                <a:sym typeface="Ubuntu"/>
              </a:rPr>
              <a:t>人類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 descr="Bb-forthrailbridge.jpg"/>
          <p:cNvPicPr preferRelativeResize="0"/>
          <p:nvPr/>
        </p:nvPicPr>
        <p:blipFill rotWithShape="1">
          <a:blip r:embed="rId3">
            <a:alphaModFix/>
          </a:blip>
          <a:srcRect l="27120" t="12258" r="33216" b="3954"/>
          <a:stretch/>
        </p:blipFill>
        <p:spPr>
          <a:xfrm>
            <a:off x="-9150" y="0"/>
            <a:ext cx="4594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Hands On: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Edit Wikidata hometown item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2"/>
          </p:nvPr>
        </p:nvSpPr>
        <p:spPr>
          <a:xfrm>
            <a:off x="4931075" y="3058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a web browser, go to wikidata.org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Enter your hometown in search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34" y="0"/>
            <a:ext cx="6798186" cy="50986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25" y="708850"/>
            <a:ext cx="7456076" cy="44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>
            <a:off x="1107475" y="4755077"/>
            <a:ext cx="666600" cy="16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link on Wikipedia articles</a:t>
            </a:r>
            <a:endParaRPr sz="1600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stores statements as explicit triples - item + property + value</a:t>
            </a:r>
            <a:r>
              <a:rPr lang="en" sz="1400" i="1"/>
              <a:t> </a:t>
            </a:r>
            <a:endParaRPr sz="1600" i="1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1161725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625" y="771450"/>
            <a:ext cx="6483579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/>
          <p:nvPr/>
        </p:nvSpPr>
        <p:spPr>
          <a:xfrm>
            <a:off x="4761575" y="771450"/>
            <a:ext cx="2559000" cy="486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</a:t>
            </a:r>
            <a:r>
              <a:rPr lang="en"/>
              <a:t> United States Congress</a:t>
            </a:r>
            <a:endParaRPr/>
          </a:p>
        </p:txBody>
      </p:sp>
      <p:sp>
        <p:nvSpPr>
          <p:cNvPr id="379" name="Google Shape;379;p52"/>
          <p:cNvSpPr/>
          <p:nvPr/>
        </p:nvSpPr>
        <p:spPr>
          <a:xfrm>
            <a:off x="1260450" y="2909100"/>
            <a:ext cx="15786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Property</a:t>
            </a:r>
            <a:br>
              <a:rPr lang="en"/>
            </a:br>
            <a:r>
              <a:rPr lang="en"/>
              <a:t>"instance of"</a:t>
            </a:r>
            <a:endParaRPr/>
          </a:p>
        </p:txBody>
      </p:sp>
      <p:sp>
        <p:nvSpPr>
          <p:cNvPr id="380" name="Google Shape;380;p52"/>
          <p:cNvSpPr/>
          <p:nvPr/>
        </p:nvSpPr>
        <p:spPr>
          <a:xfrm>
            <a:off x="4239600" y="2909100"/>
            <a:ext cx="22788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Value</a:t>
            </a:r>
            <a:br>
              <a:rPr lang="en"/>
            </a:br>
            <a:r>
              <a:rPr lang="en"/>
              <a:t>"bicameral legislature"</a:t>
            </a:r>
            <a:endParaRPr/>
          </a:p>
        </p:txBody>
      </p:sp>
      <p:sp>
        <p:nvSpPr>
          <p:cNvPr id="381" name="Google Shape;381;p52"/>
          <p:cNvSpPr/>
          <p:nvPr/>
        </p:nvSpPr>
        <p:spPr>
          <a:xfrm>
            <a:off x="1578675" y="3443850"/>
            <a:ext cx="15786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P31</a:t>
            </a: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4519675" y="3443850"/>
            <a:ext cx="22788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Q189445</a:t>
            </a:r>
            <a:endParaRPr/>
          </a:p>
        </p:txBody>
      </p:sp>
      <p:sp>
        <p:nvSpPr>
          <p:cNvPr id="383" name="Google Shape;383;p52"/>
          <p:cNvSpPr/>
          <p:nvPr/>
        </p:nvSpPr>
        <p:spPr>
          <a:xfrm>
            <a:off x="5003475" y="1178875"/>
            <a:ext cx="25590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Q11268</a:t>
            </a:r>
            <a:endParaRPr/>
          </a:p>
        </p:txBody>
      </p:sp>
      <p:sp>
        <p:nvSpPr>
          <p:cNvPr id="384" name="Google Shape;384;p52"/>
          <p:cNvSpPr/>
          <p:nvPr/>
        </p:nvSpPr>
        <p:spPr>
          <a:xfrm>
            <a:off x="1607600" y="751075"/>
            <a:ext cx="2278800" cy="369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2"/>
          <p:cNvSpPr/>
          <p:nvPr/>
        </p:nvSpPr>
        <p:spPr>
          <a:xfrm>
            <a:off x="1677625" y="2387100"/>
            <a:ext cx="765900" cy="28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2"/>
          <p:cNvSpPr/>
          <p:nvPr/>
        </p:nvSpPr>
        <p:spPr>
          <a:xfrm>
            <a:off x="3272375" y="2387100"/>
            <a:ext cx="1100400" cy="280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statement triples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>
            <a:off x="2372250" y="3091000"/>
            <a:ext cx="24339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</a:t>
            </a:r>
            <a:r>
              <a:rPr lang="en"/>
              <a:t> </a:t>
            </a:r>
            <a:br>
              <a:rPr lang="en"/>
            </a:br>
            <a:r>
              <a:rPr lang="en"/>
              <a:t>United States Congress</a:t>
            </a:r>
            <a:endParaRPr/>
          </a:p>
        </p:txBody>
      </p:sp>
      <p:sp>
        <p:nvSpPr>
          <p:cNvPr id="393" name="Google Shape;393;p53"/>
          <p:cNvSpPr/>
          <p:nvPr/>
        </p:nvSpPr>
        <p:spPr>
          <a:xfrm>
            <a:off x="4995925" y="3091000"/>
            <a:ext cx="15786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Property</a:t>
            </a:r>
            <a:br>
              <a:rPr lang="en"/>
            </a:br>
            <a:r>
              <a:rPr lang="en"/>
              <a:t>"instance of"</a:t>
            </a:r>
            <a:endParaRPr/>
          </a:p>
        </p:txBody>
      </p:sp>
      <p:sp>
        <p:nvSpPr>
          <p:cNvPr id="394" name="Google Shape;394;p53"/>
          <p:cNvSpPr/>
          <p:nvPr/>
        </p:nvSpPr>
        <p:spPr>
          <a:xfrm>
            <a:off x="6764250" y="3091000"/>
            <a:ext cx="21537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Value</a:t>
            </a:r>
            <a:br>
              <a:rPr lang="en"/>
            </a:br>
            <a:r>
              <a:rPr lang="en"/>
              <a:t>"bicameral legislature"</a:t>
            </a:r>
            <a:endParaRPr/>
          </a:p>
        </p:txBody>
      </p:sp>
      <p:sp>
        <p:nvSpPr>
          <p:cNvPr id="395" name="Google Shape;395;p53"/>
          <p:cNvSpPr/>
          <p:nvPr/>
        </p:nvSpPr>
        <p:spPr>
          <a:xfrm>
            <a:off x="6764300" y="3890700"/>
            <a:ext cx="21537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Q189445</a:t>
            </a: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2372250" y="3890700"/>
            <a:ext cx="24339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Q11268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98" name="Google Shape;398;p53"/>
          <p:cNvSpPr/>
          <p:nvPr/>
        </p:nvSpPr>
        <p:spPr>
          <a:xfrm>
            <a:off x="4995925" y="3890700"/>
            <a:ext cx="15786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statement triples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2372250" y="3091000"/>
            <a:ext cx="24339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</a:t>
            </a:r>
            <a:r>
              <a:rPr lang="en"/>
              <a:t> </a:t>
            </a:r>
            <a:br>
              <a:rPr lang="en"/>
            </a:br>
            <a:r>
              <a:rPr lang="en"/>
              <a:t>United States Congress</a:t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4995925" y="3091000"/>
            <a:ext cx="15786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Property</a:t>
            </a:r>
            <a:br>
              <a:rPr lang="en"/>
            </a:br>
            <a:r>
              <a:rPr lang="en"/>
              <a:t>"instance of"</a:t>
            </a:r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6764250" y="3091000"/>
            <a:ext cx="21537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Value</a:t>
            </a:r>
            <a:br>
              <a:rPr lang="en"/>
            </a:br>
            <a:r>
              <a:rPr lang="en"/>
              <a:t>"bicameral legislature"</a:t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6764300" y="3890700"/>
            <a:ext cx="21537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Q189445</a:t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2372250" y="3890700"/>
            <a:ext cx="24339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Q11268</a:t>
            </a:r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 are "first class" = </a:t>
            </a:r>
            <a:br>
              <a:rPr lang="en"/>
            </a:br>
            <a:r>
              <a:rPr lang="en"/>
              <a:t>very fast to search and sort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Seconds vs minutes to search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 hoc data model highly adaptive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Well-suited to the wiki way</a:t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4995925" y="3890700"/>
            <a:ext cx="15786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P31</a:t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486" y="152400"/>
            <a:ext cx="3577775" cy="281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/>
          <p:nvPr/>
        </p:nvSpPr>
        <p:spPr>
          <a:xfrm>
            <a:off x="3836689" y="207675"/>
            <a:ext cx="4701900" cy="3314400"/>
          </a:xfrm>
          <a:prstGeom prst="wedgeRectCallout">
            <a:avLst>
              <a:gd name="adj1" fmla="val 21466"/>
              <a:gd name="adj2" fmla="val 5922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items</a:t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5400350" y="3911800"/>
            <a:ext cx="24339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</a:t>
            </a:r>
            <a:r>
              <a:rPr lang="en"/>
              <a:t> </a:t>
            </a:r>
            <a:br>
              <a:rPr lang="en"/>
            </a:br>
            <a:r>
              <a:rPr lang="en"/>
              <a:t>Muammar Gaddafi</a:t>
            </a:r>
            <a:endParaRPr/>
          </a:p>
        </p:txBody>
      </p:sp>
      <p:sp>
        <p:nvSpPr>
          <p:cNvPr id="459" name="Google Shape;459;p58"/>
          <p:cNvSpPr/>
          <p:nvPr/>
        </p:nvSpPr>
        <p:spPr>
          <a:xfrm>
            <a:off x="5400350" y="4482900"/>
            <a:ext cx="24339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Q19878</a:t>
            </a:r>
            <a:endParaRPr/>
          </a:p>
        </p:txBody>
      </p:sp>
      <p:sp>
        <p:nvSpPr>
          <p:cNvPr id="460" name="Google Shape;460;p5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identifiers removes language dependence and ambiguity in: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Writing systems (Chinese, Serbian, Kazakh, et al)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Phonetization variations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Spelling variations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Maiden vs. married names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Canonical identifiers help link  to external databases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3914564" y="291300"/>
            <a:ext cx="26394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Muhammad Abu </a:t>
            </a:r>
            <a:br>
              <a:rPr lang="en" sz="900"/>
            </a:br>
            <a:r>
              <a:rPr lang="en" sz="900"/>
              <a:t>  Minyar al-Gaddafi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Colonel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Kadhafi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 Qaḏḏāfi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Moammar Al Qadhafi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Qaḏḏāfi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Kadaffi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Al-Khadafy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Gadaffi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al–Gaddafi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Qaddafy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Muhamar Gadaffi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al-Qaḏḏafī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Al-Qadhdhaafi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62" name="Google Shape;462;p58"/>
          <p:cNvSpPr txBox="1"/>
          <p:nvPr/>
        </p:nvSpPr>
        <p:spPr>
          <a:xfrm>
            <a:off x="5527989" y="291300"/>
            <a:ext cx="26394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Gadhafi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Qaḏḏafi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Qaḏḏāfī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Muhammad Abu </a:t>
            </a:r>
            <a:br>
              <a:rPr lang="en" sz="900"/>
            </a:br>
            <a:r>
              <a:rPr lang="en" sz="900"/>
              <a:t>  Minyar al-Gaddafi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Khadafi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al-Qaḏḏāfi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el Gadafi</a:t>
            </a:r>
            <a:br>
              <a:rPr lang="en" sz="900"/>
            </a:br>
            <a:r>
              <a:rPr lang="en" sz="900"/>
              <a:t>Muamar al-Gaddafi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al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 Qaḏḏafi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Omar 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Kaddaffi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Moammar Jaddafi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el-Gadafi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 Qaḏḏāfī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Al-Qathafi</a:t>
            </a:r>
            <a:endParaRPr sz="900"/>
          </a:p>
        </p:txBody>
      </p:sp>
      <p:sp>
        <p:nvSpPr>
          <p:cNvPr id="463" name="Google Shape;463;p58"/>
          <p:cNvSpPr txBox="1"/>
          <p:nvPr/>
        </p:nvSpPr>
        <p:spPr>
          <a:xfrm>
            <a:off x="7114489" y="291300"/>
            <a:ext cx="26394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al-Qaḏḏafi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al 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Moammar 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al-Gaddafi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Muhammad Ghadaffi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el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al Gaddafhi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al-Qaḏḏāfī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Mu‘ammar al Qaḏḏafī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Khaddafi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Muammar al Gaddafi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Qaḏḏafī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El Kazzafi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Muhamad Gadafi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Muamar al-Gaddafhi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64" name="Google Shape;464;p58"/>
          <p:cNvSpPr txBox="1"/>
          <p:nvPr/>
        </p:nvSpPr>
        <p:spPr>
          <a:xfrm>
            <a:off x="7114489" y="2529750"/>
            <a:ext cx="1361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 Latinized variations!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(May 2017)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0" descr="Robot_book_fetcher_at_University_of_Utah.jpg"/>
          <p:cNvPicPr preferRelativeResize="0"/>
          <p:nvPr/>
        </p:nvPicPr>
        <p:blipFill rotWithShape="1">
          <a:blip r:embed="rId3">
            <a:alphaModFix/>
          </a:blip>
          <a:srcRect t="16982" r="12072" b="27646"/>
          <a:stretch/>
        </p:blipFill>
        <p:spPr>
          <a:xfrm>
            <a:off x="-9150" y="0"/>
            <a:ext cx="4594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Editing Wikidata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6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Just as with Wikipedia: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Edit button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+add button</a:t>
            </a:r>
            <a:endParaRPr sz="2400"/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301" y="2954600"/>
            <a:ext cx="863425" cy="4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01" y="2241350"/>
            <a:ext cx="863425" cy="48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 descr="Robot_book_fetcher_at_University_of_Utah.jpg"/>
          <p:cNvPicPr preferRelativeResize="0"/>
          <p:nvPr/>
        </p:nvPicPr>
        <p:blipFill rotWithShape="1">
          <a:blip r:embed="rId3">
            <a:alphaModFix/>
          </a:blip>
          <a:srcRect t="16982" r="12072" b="27646"/>
          <a:stretch/>
        </p:blipFill>
        <p:spPr>
          <a:xfrm>
            <a:off x="-9150" y="0"/>
            <a:ext cx="4594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Speed, consistency, automation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8" name="Google Shape;488;p6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Wikidata has more than </a:t>
            </a:r>
            <a:br>
              <a:rPr lang="en" sz="2400"/>
            </a:br>
            <a:r>
              <a:rPr lang="en" sz="2400"/>
              <a:t>52 million items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Simple searches take less than a second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Complex queries supported by open standards like SPARQL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example - Find all bicameral legislatures</a:t>
            </a:r>
            <a:endParaRPr/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075" y="2820713"/>
            <a:ext cx="4448449" cy="3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2"/>
          <p:cNvSpPr/>
          <p:nvPr/>
        </p:nvSpPr>
        <p:spPr>
          <a:xfrm>
            <a:off x="2287325" y="913175"/>
            <a:ext cx="2433900" cy="6027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Item</a:t>
            </a:r>
            <a:r>
              <a:rPr lang="en"/>
              <a:t> </a:t>
            </a:r>
            <a:br>
              <a:rPr lang="en"/>
            </a:br>
            <a:r>
              <a:rPr lang="en"/>
              <a:t>?</a:t>
            </a:r>
            <a:endParaRPr/>
          </a:p>
        </p:txBody>
      </p:sp>
      <p:sp>
        <p:nvSpPr>
          <p:cNvPr id="496" name="Google Shape;496;p62"/>
          <p:cNvSpPr/>
          <p:nvPr/>
        </p:nvSpPr>
        <p:spPr>
          <a:xfrm>
            <a:off x="4911000" y="913175"/>
            <a:ext cx="15786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Property</a:t>
            </a:r>
            <a:br>
              <a:rPr lang="en"/>
            </a:br>
            <a:r>
              <a:rPr lang="en"/>
              <a:t>"instance of"</a:t>
            </a:r>
            <a:endParaRPr/>
          </a:p>
        </p:txBody>
      </p:sp>
      <p:sp>
        <p:nvSpPr>
          <p:cNvPr id="497" name="Google Shape;497;p62"/>
          <p:cNvSpPr/>
          <p:nvPr/>
        </p:nvSpPr>
        <p:spPr>
          <a:xfrm>
            <a:off x="6679325" y="913175"/>
            <a:ext cx="2153700" cy="602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Value</a:t>
            </a:r>
            <a:br>
              <a:rPr lang="en"/>
            </a:br>
            <a:r>
              <a:rPr lang="en"/>
              <a:t>"bicameral legislature"</a:t>
            </a:r>
            <a:endParaRPr/>
          </a:p>
        </p:txBody>
      </p:sp>
      <p:sp>
        <p:nvSpPr>
          <p:cNvPr id="498" name="Google Shape;498;p62"/>
          <p:cNvSpPr/>
          <p:nvPr/>
        </p:nvSpPr>
        <p:spPr>
          <a:xfrm>
            <a:off x="6679375" y="1712875"/>
            <a:ext cx="21537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Q189445</a:t>
            </a:r>
            <a:endParaRPr/>
          </a:p>
        </p:txBody>
      </p:sp>
      <p:sp>
        <p:nvSpPr>
          <p:cNvPr id="499" name="Google Shape;499;p62"/>
          <p:cNvSpPr/>
          <p:nvPr/>
        </p:nvSpPr>
        <p:spPr>
          <a:xfrm>
            <a:off x="2287325" y="1712875"/>
            <a:ext cx="2433900" cy="369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500" name="Google Shape;500;p62"/>
          <p:cNvSpPr/>
          <p:nvPr/>
        </p:nvSpPr>
        <p:spPr>
          <a:xfrm>
            <a:off x="4911000" y="1712875"/>
            <a:ext cx="1578600" cy="36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P31</a:t>
            </a:r>
            <a:endParaRPr/>
          </a:p>
        </p:txBody>
      </p:sp>
      <p:sp>
        <p:nvSpPr>
          <p:cNvPr id="501" name="Google Shape;501;p62"/>
          <p:cNvSpPr txBox="1"/>
          <p:nvPr/>
        </p:nvSpPr>
        <p:spPr>
          <a:xfrm>
            <a:off x="6712225" y="121050"/>
            <a:ext cx="2088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http://query.wikidata.org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50" y="2668325"/>
            <a:ext cx="3112446" cy="7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Search - Result from Query</a:t>
            </a:r>
            <a:endParaRPr/>
          </a:p>
        </p:txBody>
      </p:sp>
      <p:pic>
        <p:nvPicPr>
          <p:cNvPr id="508" name="Google Shape;5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10057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3"/>
          <p:cNvSpPr/>
          <p:nvPr/>
        </p:nvSpPr>
        <p:spPr>
          <a:xfrm>
            <a:off x="3311200" y="771450"/>
            <a:ext cx="1903800" cy="822000"/>
          </a:xfrm>
          <a:prstGeom prst="wedgeRoundRectCallout">
            <a:avLst>
              <a:gd name="adj1" fmla="val -69176"/>
              <a:gd name="adj2" fmla="val -2903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 million items in less than a second</a:t>
            </a:r>
            <a:endParaRPr/>
          </a:p>
        </p:txBody>
      </p:sp>
      <p:pic>
        <p:nvPicPr>
          <p:cNvPr id="510" name="Google Shape;51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338" y="782700"/>
            <a:ext cx="1299015" cy="3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3"/>
          <p:cNvSpPr/>
          <p:nvPr/>
        </p:nvSpPr>
        <p:spPr>
          <a:xfrm>
            <a:off x="1540300" y="791078"/>
            <a:ext cx="1259100" cy="34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items have identifiers - VIAF links back</a:t>
            </a:r>
            <a:endParaRPr sz="1600" i="1"/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00" y="808175"/>
            <a:ext cx="40195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/>
          <p:nvPr/>
        </p:nvSpPr>
        <p:spPr>
          <a:xfrm>
            <a:off x="7041625" y="4498550"/>
            <a:ext cx="385560" cy="477414"/>
          </a:xfrm>
          <a:prstGeom prst="irregularSeal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4600500" cy="279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 descr="IMG_5292.JPG"/>
          <p:cNvPicPr preferRelativeResize="0"/>
          <p:nvPr/>
        </p:nvPicPr>
        <p:blipFill rotWithShape="1">
          <a:blip r:embed="rId3">
            <a:alphaModFix amt="92000"/>
          </a:blip>
          <a:srcRect l="20916" t="25059" r="30888" b="2951"/>
          <a:stretch/>
        </p:blipFill>
        <p:spPr>
          <a:xfrm>
            <a:off x="-9150" y="0"/>
            <a:ext cx="4594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2017: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Wikidata turning 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Wikidata used by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Google Knowledge Graph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Digital assistants: Siri, Alexa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Infoboxes on Wikipedia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Structured data on Commons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Wikicite, WikidataCon conferences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A hub for the future of Wikimedia, academic, bibliographic content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Properties: </a:t>
            </a:r>
            <a:br>
              <a:rPr lang="en"/>
            </a:br>
            <a:r>
              <a:rPr lang="en"/>
              <a:t>Identifiers</a:t>
            </a:r>
            <a:endParaRPr sz="1600" i="1"/>
          </a:p>
        </p:txBody>
      </p:sp>
      <p:sp>
        <p:nvSpPr>
          <p:cNvPr id="525" name="Google Shape;525;p6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 into other databases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Authority control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Accession numbers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Catalog identifiers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Stable URLs to other sites</a:t>
            </a:r>
            <a:endParaRPr/>
          </a:p>
        </p:txBody>
      </p:sp>
      <p:pic>
        <p:nvPicPr>
          <p:cNvPr id="526" name="Google Shape;5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82" y="1352200"/>
            <a:ext cx="3939592" cy="2862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7" name="Google Shape;5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250" y="96325"/>
            <a:ext cx="1393675" cy="4970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items have identifiers - links to external databases</a:t>
            </a:r>
            <a:endParaRPr sz="1600" i="1"/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1161725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 rotWithShape="1">
          <a:blip r:embed="rId4">
            <a:alphaModFix/>
          </a:blip>
          <a:srcRect t="67100"/>
          <a:stretch/>
        </p:blipFill>
        <p:spPr>
          <a:xfrm>
            <a:off x="1399775" y="1668259"/>
            <a:ext cx="7525076" cy="12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775" y="2963121"/>
            <a:ext cx="7525074" cy="127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775" y="1222000"/>
            <a:ext cx="7525075" cy="42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/>
          <p:nvPr/>
        </p:nvSpPr>
        <p:spPr>
          <a:xfrm>
            <a:off x="2076875" y="4375850"/>
            <a:ext cx="5272800" cy="576900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Barack Obama (Q76) has more than 83 identifiers!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Some prominent identifiers - links to external databases</a:t>
            </a:r>
            <a:endParaRPr sz="1600" i="1"/>
          </a:p>
        </p:txBody>
      </p:sp>
      <p:pic>
        <p:nvPicPr>
          <p:cNvPr id="543" name="Google Shape;5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1161725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7"/>
          <p:cNvSpPr txBox="1"/>
          <p:nvPr/>
        </p:nvSpPr>
        <p:spPr>
          <a:xfrm>
            <a:off x="180500" y="1922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WorldCat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VIAF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LC Name Authority File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ISNI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GND (Integrated Authority File)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SUDOC (French universities)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BNF (Bibliotheque France)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MusicBrainz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Bio Directory of Congress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Quora topic 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C-SPAN person 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Freebase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7"/>
          <p:cNvSpPr txBox="1"/>
          <p:nvPr/>
        </p:nvSpPr>
        <p:spPr>
          <a:xfrm>
            <a:off x="2924850" y="1161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NDLAuth ID (National Diet Library of Japan)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SELIBR (National Library of Sweden Libris)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NLA (Australia) 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NKCR Czech National Authority Database (National Library of Czech Republic)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RSL ID (person) Russian State Library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IMDB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Dutch National Thesaurus for Author names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Declarator.org - Russian non-governmental database with information on the income of government officials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NUKAT - Center of Warsaw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7"/>
          <p:cNvSpPr txBox="1"/>
          <p:nvPr/>
        </p:nvSpPr>
        <p:spPr>
          <a:xfrm>
            <a:off x="5924850" y="1365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University Library catalog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CiNii (Scholarly and Academic Information Navigator) Japan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NNDB people ID - Notable Names Database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Politifact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Encyclopedia Britannica 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CONOR ID (Slovenia)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NYT topic 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Guardian topic ID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Parlement &amp; Politiek ID (Dutch politics site)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Social Networks and Archival Context ID (SNAC)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NARA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California Digital Library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University of Virginia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University of California, Berkeley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OCLC related properties</a:t>
            </a:r>
            <a:endParaRPr sz="1600" i="1"/>
          </a:p>
        </p:txBody>
      </p:sp>
      <p:pic>
        <p:nvPicPr>
          <p:cNvPr id="552" name="Google Shape;5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1161725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538" y="2738950"/>
            <a:ext cx="5768200" cy="9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350" y="1036875"/>
            <a:ext cx="7374226" cy="17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275" y="3738050"/>
            <a:ext cx="5759245" cy="1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Wikidata as database of databases</a:t>
            </a:r>
            <a:endParaRPr sz="1600" i="1"/>
          </a:p>
        </p:txBody>
      </p:sp>
      <p:sp>
        <p:nvSpPr>
          <p:cNvPr id="561" name="Google Shape;561;p6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meta-database, Wikidata doesn't need to hold all the data but can act as a hub for federated searches - search across multiple databases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Wikidata has more than 44 SPARQL endpoints in federation:</a:t>
            </a:r>
            <a:br>
              <a:rPr lang="en"/>
            </a:br>
            <a:r>
              <a:rPr lang="en"/>
              <a:t>Europeana, Smithsonian AAM, Getty, Yale Center for British Art,  British Museum, et 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See: </a:t>
            </a:r>
            <a:r>
              <a:rPr lang="en" u="sng">
                <a:solidFill>
                  <a:schemeClr val="hlink"/>
                </a:solidFill>
                <a:hlinkClick r:id="rId3"/>
              </a:rPr>
              <a:t>SPARQL Federation endpoints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Consistency and bounds checking</a:t>
            </a:r>
            <a:endParaRPr sz="1600" i="1"/>
          </a:p>
        </p:txBody>
      </p:sp>
      <p:sp>
        <p:nvSpPr>
          <p:cNvPr id="567" name="Google Shape;567;p7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Constraint reports/violations provide warnings </a:t>
            </a:r>
            <a:br>
              <a:rPr lang="en"/>
            </a:br>
            <a:r>
              <a:rPr lang="en"/>
              <a:t>on logic and bounds</a:t>
            </a:r>
            <a:endParaRPr/>
          </a:p>
        </p:txBody>
      </p:sp>
      <p:pic>
        <p:nvPicPr>
          <p:cNvPr id="568" name="Google Shape;5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0" y="2874375"/>
            <a:ext cx="4494000" cy="19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99" y="2874375"/>
            <a:ext cx="4418124" cy="15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1" descr="Robot_book_fetcher_at_University_of_Utah.jpg"/>
          <p:cNvPicPr preferRelativeResize="0"/>
          <p:nvPr/>
        </p:nvPicPr>
        <p:blipFill rotWithShape="1">
          <a:blip r:embed="rId3">
            <a:alphaModFix/>
          </a:blip>
          <a:srcRect t="16982" r="12072" b="27646"/>
          <a:stretch/>
        </p:blipFill>
        <p:spPr>
          <a:xfrm>
            <a:off x="-9150" y="0"/>
            <a:ext cx="4594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Searching and displaying Wikidata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6" name="Google Shape;576;p7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Querying tools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Presentation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Visualization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APIs and endpoints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Basic search with Wikidata</a:t>
            </a:r>
            <a:endParaRPr sz="1600" i="1"/>
          </a:p>
        </p:txBody>
      </p:sp>
      <p:sp>
        <p:nvSpPr>
          <p:cNvPr id="582" name="Google Shape;582;p7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SPARQL endpoint at</a:t>
            </a:r>
            <a:br>
              <a:rPr lang="en"/>
            </a:br>
            <a:r>
              <a:rPr lang="en"/>
              <a:t>query.wikidata.org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Superficially similar to SQL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of the busiest endpoints on the Internet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https://wikidata.org/wiki/Wikidata:SPARQL_query_service</a:t>
            </a:r>
            <a:endParaRPr/>
          </a:p>
        </p:txBody>
      </p:sp>
      <p:pic>
        <p:nvPicPr>
          <p:cNvPr id="583" name="Google Shape;5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188" y="989999"/>
            <a:ext cx="4880149" cy="316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Basic search with Wikidata</a:t>
            </a:r>
            <a:endParaRPr sz="1600" i="1"/>
          </a:p>
        </p:txBody>
      </p:sp>
      <p:sp>
        <p:nvSpPr>
          <p:cNvPr id="589" name="Google Shape;589;p7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SPARQL is an open standard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the "Examples" button for lots of interesting searches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Hint: Don't write queries from scratch. Modify existing ones!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auto-complete with CTRL-SPACE (Beware Mac users!)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http://tinyurl.com/y7nvjgm9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90" name="Google Shape;59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353" y="161575"/>
            <a:ext cx="5448300" cy="2076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75" y="2518950"/>
            <a:ext cx="3810000" cy="24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4" descr="Bb-forthrailbridge.jpg"/>
          <p:cNvPicPr preferRelativeResize="0"/>
          <p:nvPr/>
        </p:nvPicPr>
        <p:blipFill rotWithShape="1">
          <a:blip r:embed="rId3">
            <a:alphaModFix/>
          </a:blip>
          <a:srcRect l="27120" t="12258" r="33216" b="3954"/>
          <a:stretch/>
        </p:blipFill>
        <p:spPr>
          <a:xfrm>
            <a:off x="-9150" y="0"/>
            <a:ext cx="4594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Hands On: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 your first Wikidata Query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2"/>
          </p:nvPr>
        </p:nvSpPr>
        <p:spPr>
          <a:xfrm>
            <a:off x="4950275" y="1571100"/>
            <a:ext cx="3837000" cy="17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Visit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query.wikidata.org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Choose "Examples" folder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 "Cats"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Or directly click: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http://tinyurl.com/y7nvjgm9</a:t>
            </a:r>
            <a:endParaRPr sz="2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Hit blue triangle button to run!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 descr="Wikipedia_mini_globe_handheld.jpg"/>
          <p:cNvPicPr preferRelativeResize="0"/>
          <p:nvPr/>
        </p:nvPicPr>
        <p:blipFill rotWithShape="1">
          <a:blip r:embed="rId3">
            <a:alphaModFix/>
          </a:blip>
          <a:srcRect l="20223" r="20223"/>
          <a:stretch/>
        </p:blipFill>
        <p:spPr>
          <a:xfrm>
            <a:off x="-9150" y="0"/>
            <a:ext cx="45945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Wikipedia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More than 5.7 million English articles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Top 10 most visited site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High reputation and cultural partnerships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Advanced search with Wikidata</a:t>
            </a:r>
            <a:endParaRPr sz="1600" i="1"/>
          </a:p>
        </p:txBody>
      </p:sp>
      <p:sp>
        <p:nvSpPr>
          <p:cNvPr id="604" name="Google Shape;604;p7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Statistics, graphs, maps via Wikidata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Discover stories in the data: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Where have members of Congress been educated?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0" y="504550"/>
            <a:ext cx="1690900" cy="4134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300"/>
              <a:t>Example: Women authors</a:t>
            </a:r>
            <a:endParaRPr sz="1500" i="1"/>
          </a:p>
        </p:txBody>
      </p:sp>
      <p:sp>
        <p:nvSpPr>
          <p:cNvPr id="611" name="Google Shape;611;p7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members of Congress who have ever served and examine where they have been educated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12" name="Google Shape;612;p76"/>
          <p:cNvSpPr txBox="1"/>
          <p:nvPr/>
        </p:nvSpPr>
        <p:spPr>
          <a:xfrm>
            <a:off x="3499050" y="1795850"/>
            <a:ext cx="55716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?moc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wdt:P31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wd:Q5 .      #"instances of" humans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?moc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wdt:P1157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?lcbioid . #LC "Congress Bio ID"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?moc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wdt:P69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?school .    #grab "educated at"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the occurrences of each school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them from highest to lowest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it to the top 15 results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3" name="Google Shape;6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450" y="173125"/>
            <a:ext cx="3340383" cy="1424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Impact of Wikidata</a:t>
            </a:r>
            <a:endParaRPr sz="1600" i="1"/>
          </a:p>
        </p:txBody>
      </p:sp>
      <p:sp>
        <p:nvSpPr>
          <p:cNvPr id="619" name="Google Shape;619;p7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closed their own Freebase project in 2016, in favor of backing Wikidata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Google search results and Knowledge Graph use Wikidata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Schema.org has endorsed using Wikidata</a:t>
            </a:r>
            <a:endParaRPr/>
          </a:p>
        </p:txBody>
      </p:sp>
      <p:pic>
        <p:nvPicPr>
          <p:cNvPr id="620" name="Google Shape;6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355" y="178563"/>
            <a:ext cx="4621650" cy="47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Wikidata tools</a:t>
            </a:r>
            <a:endParaRPr/>
          </a:p>
        </p:txBody>
      </p:sp>
      <p:sp>
        <p:nvSpPr>
          <p:cNvPr id="626" name="Google Shape;626;p7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Query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Wikidata Graph Builder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Monumental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Reasonator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Vizquery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Gender Gap Tool</a:t>
            </a:r>
            <a:endParaRPr/>
          </a:p>
        </p:txBody>
      </p:sp>
      <p:pic>
        <p:nvPicPr>
          <p:cNvPr id="627" name="Google Shape;6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425" y="239200"/>
            <a:ext cx="2975299" cy="2633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8" name="Google Shape;62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47" y="2626901"/>
            <a:ext cx="3932175" cy="1590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Query: SPARQL endpoint</a:t>
            </a:r>
            <a:endParaRPr/>
          </a:p>
        </p:txBody>
      </p:sp>
      <p:sp>
        <p:nvSpPr>
          <p:cNvPr id="634" name="Google Shape;634;p79"/>
          <p:cNvSpPr txBox="1"/>
          <p:nvPr/>
        </p:nvSpPr>
        <p:spPr>
          <a:xfrm>
            <a:off x="5673000" y="138150"/>
            <a:ext cx="329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https://query.wikidata.org/</a:t>
            </a:r>
            <a:endParaRPr/>
          </a:p>
        </p:txBody>
      </p:sp>
      <p:pic>
        <p:nvPicPr>
          <p:cNvPr id="635" name="Google Shape;63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2402013"/>
            <a:ext cx="9143999" cy="26541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6" name="Google Shape;63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100" y="887900"/>
            <a:ext cx="3007075" cy="2519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37" name="Google Shape;637;p79"/>
          <p:cNvCxnSpPr/>
          <p:nvPr/>
        </p:nvCxnSpPr>
        <p:spPr>
          <a:xfrm rot="10800000" flipH="1">
            <a:off x="3086825" y="1291150"/>
            <a:ext cx="2902500" cy="1261800"/>
          </a:xfrm>
          <a:prstGeom prst="straightConnector1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79"/>
          <p:cNvSpPr txBox="1"/>
          <p:nvPr/>
        </p:nvSpPr>
        <p:spPr>
          <a:xfrm>
            <a:off x="169125" y="1742500"/>
            <a:ext cx="329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example queries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Reasonator: Nicely formatted Wikidata pages</a:t>
            </a:r>
            <a:endParaRPr/>
          </a:p>
        </p:txBody>
      </p:sp>
      <p:sp>
        <p:nvSpPr>
          <p:cNvPr id="644" name="Google Shape;644;p80"/>
          <p:cNvSpPr txBox="1"/>
          <p:nvPr/>
        </p:nvSpPr>
        <p:spPr>
          <a:xfrm>
            <a:off x="5673000" y="138150"/>
            <a:ext cx="329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https://tools.wmflabs.org/reasonator/</a:t>
            </a:r>
            <a:endParaRPr/>
          </a:p>
        </p:txBody>
      </p:sp>
      <p:pic>
        <p:nvPicPr>
          <p:cNvPr id="645" name="Google Shape;6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775" y="698600"/>
            <a:ext cx="6849975" cy="44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SQID: Browsing Wikidata entries and linkages</a:t>
            </a:r>
            <a:endParaRPr/>
          </a:p>
        </p:txBody>
      </p:sp>
      <p:sp>
        <p:nvSpPr>
          <p:cNvPr id="651" name="Google Shape;651;p81"/>
          <p:cNvSpPr txBox="1"/>
          <p:nvPr/>
        </p:nvSpPr>
        <p:spPr>
          <a:xfrm>
            <a:off x="5673000" y="138150"/>
            <a:ext cx="329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https://tools.wmflabs.org/sqid/</a:t>
            </a:r>
            <a:endParaRPr/>
          </a:p>
        </p:txBody>
      </p:sp>
      <p:pic>
        <p:nvPicPr>
          <p:cNvPr id="652" name="Google Shape;65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725" y="761993"/>
            <a:ext cx="6782424" cy="48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7" y="796175"/>
            <a:ext cx="1349768" cy="39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SQID: Browsing Wikidata entries and linkages</a:t>
            </a:r>
            <a:endParaRPr/>
          </a:p>
        </p:txBody>
      </p:sp>
      <p:sp>
        <p:nvSpPr>
          <p:cNvPr id="659" name="Google Shape;659;p82"/>
          <p:cNvSpPr txBox="1"/>
          <p:nvPr/>
        </p:nvSpPr>
        <p:spPr>
          <a:xfrm>
            <a:off x="5673000" y="138150"/>
            <a:ext cx="329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https://tools.wmflabs.org/sqid/</a:t>
            </a:r>
            <a:endParaRPr/>
          </a:p>
        </p:txBody>
      </p:sp>
      <p:pic>
        <p:nvPicPr>
          <p:cNvPr id="660" name="Google Shape;6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7" y="796175"/>
            <a:ext cx="1349768" cy="3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425" y="771450"/>
            <a:ext cx="72675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Scholia: Stats and context around scholarly sources</a:t>
            </a:r>
            <a:endParaRPr/>
          </a:p>
        </p:txBody>
      </p:sp>
      <p:sp>
        <p:nvSpPr>
          <p:cNvPr id="667" name="Google Shape;667;p83"/>
          <p:cNvSpPr txBox="1"/>
          <p:nvPr/>
        </p:nvSpPr>
        <p:spPr>
          <a:xfrm>
            <a:off x="5517075" y="171825"/>
            <a:ext cx="3540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https://tools.wmflabs.org/scholia/</a:t>
            </a:r>
            <a:endParaRPr/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5994677" cy="25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477" y="771450"/>
            <a:ext cx="2692122" cy="335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00" y="3507200"/>
            <a:ext cx="4457850" cy="17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Timeline: Queries displayed in linear timelines</a:t>
            </a:r>
            <a:endParaRPr/>
          </a:p>
        </p:txBody>
      </p:sp>
      <p:pic>
        <p:nvPicPr>
          <p:cNvPr id="676" name="Google Shape;6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1564250"/>
            <a:ext cx="8658224" cy="35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781425"/>
            <a:ext cx="3810626" cy="1696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8" name="Google Shape;678;p84"/>
          <p:cNvSpPr txBox="1"/>
          <p:nvPr/>
        </p:nvSpPr>
        <p:spPr>
          <a:xfrm>
            <a:off x="5517075" y="781425"/>
            <a:ext cx="3540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https://tools.wmflabs.org/wikidata-timeline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 descr="Pieter_Bruegel_the_Elder_-_The_Tower_of_Babel_(Vienna)_-_Google_Art_Project.jpg"/>
          <p:cNvPicPr preferRelativeResize="0"/>
          <p:nvPr/>
        </p:nvPicPr>
        <p:blipFill rotWithShape="1">
          <a:blip r:embed="rId3">
            <a:alphaModFix amt="96000"/>
          </a:blip>
          <a:srcRect l="17320" r="1732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Wikipedia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Knowledge scattered among 30 million articles in 200+ languages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Inconsistency, gaps and replication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How to consolidate knowable facts?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Distributed Game: click to contribute</a:t>
            </a:r>
            <a:endParaRPr/>
          </a:p>
        </p:txBody>
      </p:sp>
      <p:sp>
        <p:nvSpPr>
          <p:cNvPr id="684" name="Google Shape;684;p85"/>
          <p:cNvSpPr txBox="1"/>
          <p:nvPr/>
        </p:nvSpPr>
        <p:spPr>
          <a:xfrm>
            <a:off x="4921450" y="124800"/>
            <a:ext cx="4815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https://tools.wmflabs.org/wikidata-game/distributed/</a:t>
            </a:r>
            <a:endParaRPr/>
          </a:p>
        </p:txBody>
      </p:sp>
      <p:pic>
        <p:nvPicPr>
          <p:cNvPr id="685" name="Google Shape;68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552171" cy="4219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Quickstatements: Bulk upload tables in CSV format</a:t>
            </a:r>
            <a:endParaRPr/>
          </a:p>
        </p:txBody>
      </p:sp>
      <p:sp>
        <p:nvSpPr>
          <p:cNvPr id="691" name="Google Shape;691;p86"/>
          <p:cNvSpPr txBox="1"/>
          <p:nvPr/>
        </p:nvSpPr>
        <p:spPr>
          <a:xfrm>
            <a:off x="5650598" y="124800"/>
            <a:ext cx="3616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https://tools.wmflabs.org/quickstatements</a:t>
            </a:r>
            <a:endParaRPr/>
          </a:p>
        </p:txBody>
      </p:sp>
      <p:pic>
        <p:nvPicPr>
          <p:cNvPr id="692" name="Google Shape;6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706457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Graph Builder: Visualizing relationships</a:t>
            </a:r>
            <a:endParaRPr/>
          </a:p>
        </p:txBody>
      </p:sp>
      <p:sp>
        <p:nvSpPr>
          <p:cNvPr id="698" name="Google Shape;698;p87"/>
          <p:cNvSpPr txBox="1"/>
          <p:nvPr/>
        </p:nvSpPr>
        <p:spPr>
          <a:xfrm>
            <a:off x="5226875" y="124800"/>
            <a:ext cx="4509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https://angryloki.github.io/wikidata-graph-builder</a:t>
            </a:r>
            <a:endParaRPr/>
          </a:p>
        </p:txBody>
      </p:sp>
      <p:pic>
        <p:nvPicPr>
          <p:cNvPr id="699" name="Google Shape;6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2038350" cy="257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0" name="Google Shape;70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150" y="771450"/>
            <a:ext cx="6389296" cy="4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Vizquery: Simple Wikidata item selection</a:t>
            </a:r>
            <a:endParaRPr/>
          </a:p>
        </p:txBody>
      </p:sp>
      <p:sp>
        <p:nvSpPr>
          <p:cNvPr id="782" name="Google Shape;782;p96"/>
          <p:cNvSpPr txBox="1"/>
          <p:nvPr/>
        </p:nvSpPr>
        <p:spPr>
          <a:xfrm>
            <a:off x="5765950" y="124800"/>
            <a:ext cx="3222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https://tools.wmflabs.org/hay/vizquery/</a:t>
            </a:r>
            <a:endParaRPr/>
          </a:p>
        </p:txBody>
      </p:sp>
      <p:pic>
        <p:nvPicPr>
          <p:cNvPr id="783" name="Google Shape;78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4157809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03825"/>
            <a:ext cx="4491016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650" y="2181757"/>
            <a:ext cx="4408350" cy="2961737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6"/>
          <p:cNvSpPr txBox="1"/>
          <p:nvPr/>
        </p:nvSpPr>
        <p:spPr>
          <a:xfrm>
            <a:off x="4819575" y="917500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simpler way to do queries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</a:t>
            </a:r>
            <a:br>
              <a:rPr lang="en"/>
            </a:br>
            <a:r>
              <a:rPr lang="en"/>
              <a:t>In one page</a:t>
            </a:r>
            <a:endParaRPr/>
          </a:p>
        </p:txBody>
      </p:sp>
      <p:sp>
        <p:nvSpPr>
          <p:cNvPr id="875" name="Google Shape;875;p10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http://bit.ly/wikidata-onepage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6" name="Google Shape;87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700" y="1188950"/>
            <a:ext cx="4759048" cy="3569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 descr="1024px-Scattered_Light_(16561199854).jpg"/>
          <p:cNvPicPr preferRelativeResize="0"/>
          <p:nvPr/>
        </p:nvPicPr>
        <p:blipFill rotWithShape="1">
          <a:blip r:embed="rId3">
            <a:alphaModFix/>
          </a:blip>
          <a:srcRect l="20167" r="20167"/>
          <a:stretch/>
        </p:blipFill>
        <p:spPr>
          <a:xfrm>
            <a:off x="-9150" y="0"/>
            <a:ext cx="45944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Lesson: Consolidating images and multimedia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2001: Images scattered across Wikipedia editions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2004: </a:t>
            </a:r>
            <a:r>
              <a:rPr lang="en" sz="2400" b="1"/>
              <a:t>Wikimedia Commons</a:t>
            </a:r>
            <a:r>
              <a:rPr lang="en" sz="2400"/>
              <a:t> centralized and consolidated multimedia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commons.wikimedia.org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 descr="Bb-forthrailbridge.jpg"/>
          <p:cNvPicPr preferRelativeResize="0"/>
          <p:nvPr/>
        </p:nvPicPr>
        <p:blipFill rotWithShape="1">
          <a:blip r:embed="rId3">
            <a:alphaModFix/>
          </a:blip>
          <a:srcRect l="27120" t="12258" r="33216" b="3954"/>
          <a:stretch/>
        </p:blipFill>
        <p:spPr>
          <a:xfrm>
            <a:off x="-9150" y="0"/>
            <a:ext cx="4594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Wikidata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 the future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Convert encyclopedic lexical content into "structured" statements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Turn human readable into machine understandable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Link to stable external data of LAM institutions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"Semantic web" realized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Facts and figures from articles, infoboxes are only in human-readable prose</a:t>
            </a:r>
            <a:r>
              <a:rPr lang="en" sz="1400" i="1"/>
              <a:t> </a:t>
            </a:r>
            <a:endParaRPr sz="1600" i="1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1143950" cy="11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50" y="771450"/>
            <a:ext cx="7092312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/>
          <p:nvPr/>
        </p:nvSpPr>
        <p:spPr>
          <a:xfrm>
            <a:off x="1756950" y="1863875"/>
            <a:ext cx="14769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5092575" y="1863875"/>
            <a:ext cx="4458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7"/>
          <p:cNvSpPr/>
          <p:nvPr/>
        </p:nvSpPr>
        <p:spPr>
          <a:xfrm>
            <a:off x="7155075" y="4155550"/>
            <a:ext cx="5985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7155050" y="4384750"/>
            <a:ext cx="916800" cy="53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7397100" y="1241275"/>
            <a:ext cx="11439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4790525" y="2282125"/>
            <a:ext cx="4458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3518850" y="1863875"/>
            <a:ext cx="12717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629" y="732250"/>
            <a:ext cx="6248104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Navigation boxes at bottom of Wikipedia articles done by hand</a:t>
            </a:r>
            <a:r>
              <a:rPr lang="en" sz="1400"/>
              <a:t> </a:t>
            </a:r>
            <a:r>
              <a:rPr lang="en" sz="1400" i="1"/>
              <a:t> </a:t>
            </a:r>
            <a:endParaRPr sz="1600" i="1"/>
          </a:p>
        </p:txBody>
      </p:sp>
      <p:sp>
        <p:nvSpPr>
          <p:cNvPr id="228" name="Google Shape;228;p38"/>
          <p:cNvSpPr/>
          <p:nvPr/>
        </p:nvSpPr>
        <p:spPr>
          <a:xfrm>
            <a:off x="4071779" y="1195750"/>
            <a:ext cx="1073100" cy="17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1488629" y="2952950"/>
            <a:ext cx="727800" cy="454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4547504" y="3455975"/>
            <a:ext cx="662700" cy="17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1485</Words>
  <Application>Microsoft Macintosh PowerPoint</Application>
  <PresentationFormat>On-screen Show (16:9)</PresentationFormat>
  <Paragraphs>368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Roboto</vt:lpstr>
      <vt:lpstr>Ubuntu</vt:lpstr>
      <vt:lpstr>Calibri</vt:lpstr>
      <vt:lpstr>Arial</vt:lpstr>
      <vt:lpstr>Courier New</vt:lpstr>
      <vt:lpstr>Material</vt:lpstr>
      <vt:lpstr> Wikidata Slides adapted from  Andrew Lih WikiCite 2018 Licensed via CC-BY-SA 4.0</vt:lpstr>
      <vt:lpstr>PowerPoint Presentation</vt:lpstr>
      <vt:lpstr>2017: A Wikidata turning point</vt:lpstr>
      <vt:lpstr>Wikipedia today</vt:lpstr>
      <vt:lpstr>Wikipedia challenges</vt:lpstr>
      <vt:lpstr>Lesson: Consolidating images and multimedia</vt:lpstr>
      <vt:lpstr>Wikidata as the future</vt:lpstr>
      <vt:lpstr>Facts and figures from articles, infoboxes are only in human-readable prose </vt:lpstr>
      <vt:lpstr>Navigation boxes at bottom of Wikipedia articles done by hand  </vt:lpstr>
      <vt:lpstr>Wikidata capabilities</vt:lpstr>
      <vt:lpstr>Fundamentals: Statements</vt:lpstr>
      <vt:lpstr>Moving to structured data</vt:lpstr>
      <vt:lpstr>Wikidata item for United States Congress (Q11268)</vt:lpstr>
      <vt:lpstr>Wikidata item for United States Congress (Q11268)</vt:lpstr>
      <vt:lpstr>Wikidata Basics</vt:lpstr>
      <vt:lpstr>Wikidata item page</vt:lpstr>
      <vt:lpstr>Wikidata statement triples</vt:lpstr>
      <vt:lpstr>Wikidata and languages</vt:lpstr>
      <vt:lpstr>Hands On: Edit Wikidata hometown item</vt:lpstr>
      <vt:lpstr>Wikidata link on Wikipedia articles</vt:lpstr>
      <vt:lpstr>Wikidata stores statements as explicit triples - item + property + value </vt:lpstr>
      <vt:lpstr>Wikidata statement triples</vt:lpstr>
      <vt:lpstr>Wikidata statement triples</vt:lpstr>
      <vt:lpstr>Wikidata items</vt:lpstr>
      <vt:lpstr>Editing Wikidata</vt:lpstr>
      <vt:lpstr>Speed, consistency, automation</vt:lpstr>
      <vt:lpstr>Search example - Find all bicameral legislatures</vt:lpstr>
      <vt:lpstr>Wikidata Search - Result from Query</vt:lpstr>
      <vt:lpstr>Wikidata items have identifiers - VIAF links back</vt:lpstr>
      <vt:lpstr>Properties:  Identifiers</vt:lpstr>
      <vt:lpstr>Wikidata items have identifiers - links to external databases</vt:lpstr>
      <vt:lpstr>Some prominent identifiers - links to external databases</vt:lpstr>
      <vt:lpstr>OCLC related properties</vt:lpstr>
      <vt:lpstr>Wikidata as database of databases</vt:lpstr>
      <vt:lpstr>Consistency and bounds checking</vt:lpstr>
      <vt:lpstr>Searching and displaying Wikidata</vt:lpstr>
      <vt:lpstr>Basic search with Wikidata</vt:lpstr>
      <vt:lpstr>Basic search with Wikidata</vt:lpstr>
      <vt:lpstr>Hands On: Run your first Wikidata Query</vt:lpstr>
      <vt:lpstr>Advanced search with Wikidata</vt:lpstr>
      <vt:lpstr>Example: Women authors</vt:lpstr>
      <vt:lpstr>Impact of Wikidata</vt:lpstr>
      <vt:lpstr>Interesting Wikidata tools</vt:lpstr>
      <vt:lpstr>Wikidata Query: SPARQL endpoint</vt:lpstr>
      <vt:lpstr>Reasonator: Nicely formatted Wikidata pages</vt:lpstr>
      <vt:lpstr>SQID: Browsing Wikidata entries and linkages</vt:lpstr>
      <vt:lpstr>SQID: Browsing Wikidata entries and linkages</vt:lpstr>
      <vt:lpstr>Scholia: Stats and context around scholarly sources</vt:lpstr>
      <vt:lpstr>Wikidata Timeline: Queries displayed in linear timelines</vt:lpstr>
      <vt:lpstr>Wikidata Distributed Game: click to contribute</vt:lpstr>
      <vt:lpstr>Quickstatements: Bulk upload tables in CSV format</vt:lpstr>
      <vt:lpstr>Wikidata Graph Builder: Visualizing relationships</vt:lpstr>
      <vt:lpstr>Vizquery: Simple Wikidata item selection</vt:lpstr>
      <vt:lpstr>Wikidata In one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 101: An introduction for the citation-oriented      Andrew Lih | Wikipedia/Wikidata trainer WikiCite 2018 November 28, 2018 #Wikicite Licensed via CC-BY-SA 4.0 </dc:title>
  <cp:lastModifiedBy>Tim Finin</cp:lastModifiedBy>
  <cp:revision>11</cp:revision>
  <cp:lastPrinted>2018-12-03T20:37:44Z</cp:lastPrinted>
  <dcterms:modified xsi:type="dcterms:W3CDTF">2018-12-05T02:40:25Z</dcterms:modified>
</cp:coreProperties>
</file>